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2"/>
  </p:notesMasterIdLst>
  <p:handoutMasterIdLst>
    <p:handoutMasterId r:id="rId33"/>
  </p:handoutMasterIdLst>
  <p:sldIdLst>
    <p:sldId id="603" r:id="rId8"/>
    <p:sldId id="2176" r:id="rId9"/>
    <p:sldId id="1800" r:id="rId10"/>
    <p:sldId id="2243" r:id="rId11"/>
    <p:sldId id="2244" r:id="rId12"/>
    <p:sldId id="2257" r:id="rId13"/>
    <p:sldId id="2247" r:id="rId14"/>
    <p:sldId id="2245" r:id="rId15"/>
    <p:sldId id="2254" r:id="rId16"/>
    <p:sldId id="2246" r:id="rId17"/>
    <p:sldId id="2248" r:id="rId18"/>
    <p:sldId id="2249" r:id="rId19"/>
    <p:sldId id="2258" r:id="rId20"/>
    <p:sldId id="2250" r:id="rId21"/>
    <p:sldId id="2255" r:id="rId22"/>
    <p:sldId id="2251" r:id="rId23"/>
    <p:sldId id="2252" r:id="rId24"/>
    <p:sldId id="2253" r:id="rId25"/>
    <p:sldId id="2256" r:id="rId26"/>
    <p:sldId id="2223" r:id="rId27"/>
    <p:sldId id="2259" r:id="rId28"/>
    <p:sldId id="2260" r:id="rId29"/>
    <p:sldId id="2261" r:id="rId30"/>
    <p:sldId id="582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221815"/>
    <a:srgbClr val="1D1D1A"/>
    <a:srgbClr val="FFFF00"/>
    <a:srgbClr val="E4EBEA"/>
    <a:srgbClr val="FFFFFF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6" autoAdjust="0"/>
    <p:restoredTop sz="96291" autoAdjust="0"/>
  </p:normalViewPr>
  <p:slideViewPr>
    <p:cSldViewPr snapToGrid="0" snapToObjects="1">
      <p:cViewPr varScale="1">
        <p:scale>
          <a:sx n="146" d="100"/>
          <a:sy n="146" d="100"/>
        </p:scale>
        <p:origin x="192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67957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90192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2024/3/22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2594" y="4564965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616" y="456496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704449" y="641301"/>
            <a:ext cx="6959667" cy="330346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zh-CN" sz="9600" b="1" dirty="0"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9600" b="1" dirty="0">
                <a:latin typeface="Gill Sans MT" panose="020B0502020104020203" pitchFamily="34" charset="0"/>
                <a:ea typeface="+mj-ea"/>
              </a:rPr>
              <a:t> 的历史</a:t>
            </a:r>
            <a:endParaRPr lang="en-US" altLang="zh-CN" sz="9600" b="1" dirty="0">
              <a:latin typeface="Gill Sans MT" panose="020B0502020104020203" pitchFamily="34" charset="0"/>
              <a:ea typeface="+mj-ea"/>
            </a:endParaRPr>
          </a:p>
          <a:p>
            <a:pPr>
              <a:spcAft>
                <a:spcPts val="2000"/>
              </a:spcAft>
            </a:pPr>
            <a:r>
              <a:rPr lang="zh-CN" altLang="en-US" sz="9600" b="1" dirty="0">
                <a:latin typeface="Gill Sans MT" panose="020B0502020104020203" pitchFamily="34" charset="0"/>
                <a:ea typeface="+mj-ea"/>
              </a:rPr>
              <a:t>现状与发展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混合结构</a:t>
            </a:r>
          </a:p>
          <a:p>
            <a:pPr lvl="1"/>
            <a:r>
              <a:rPr lang="zh-CN" altLang="en-US" dirty="0"/>
              <a:t>组合卷积神经网络和循环神经网络，进而解决如光学字符识别（</a:t>
            </a:r>
            <a:r>
              <a:rPr lang="en-US" altLang="zh-CN" dirty="0"/>
              <a:t>OCR</a:t>
            </a:r>
            <a:r>
              <a:rPr lang="zh-CN" altLang="en-US" dirty="0"/>
              <a:t>）等复杂应用场景的预测任务。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79D505-3E06-314E-932C-DAEB91C1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58" y="2716047"/>
            <a:ext cx="8535045" cy="32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0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C11CA7-818A-744A-BAB3-920D94AA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5.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算法趋势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17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71D7C-E464-8E45-9ED2-1C4C019B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发展趋势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E8C544-ECA4-6D41-A0D4-59D85E135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619" y="2438098"/>
            <a:ext cx="4410903" cy="37101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2E7091-4CA3-EF48-A692-F097D36CF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8092" y="2438098"/>
            <a:ext cx="5788052" cy="3710152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0CF037FC-48A8-8145-B0B2-2B10A9A67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4908" y="1506628"/>
            <a:ext cx="3942324" cy="739878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>
                <a:ea typeface="+mj-ea"/>
              </a:rPr>
              <a:t>大模型 </a:t>
            </a:r>
            <a:r>
              <a:rPr lang="en-US" altLang="zh-CN" sz="2400" dirty="0">
                <a:ea typeface="+mj-ea"/>
              </a:rPr>
              <a:t>/</a:t>
            </a:r>
            <a:r>
              <a:rPr lang="zh-CN" altLang="en-US" sz="2400" dirty="0">
                <a:ea typeface="+mj-ea"/>
              </a:rPr>
              <a:t> 稀疏结构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00B048A9-69F3-8C47-84FB-4693804C45A7}"/>
              </a:ext>
            </a:extLst>
          </p:cNvPr>
          <p:cNvSpPr txBox="1">
            <a:spLocks/>
          </p:cNvSpPr>
          <p:nvPr/>
        </p:nvSpPr>
        <p:spPr>
          <a:xfrm>
            <a:off x="5939013" y="1506628"/>
            <a:ext cx="5226209" cy="739878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zh-CN" altLang="en-US" sz="2400" dirty="0">
                <a:ea typeface="+mj-ea"/>
              </a:rPr>
              <a:t>搜索空间 </a:t>
            </a:r>
            <a:r>
              <a:rPr lang="en-US" altLang="zh-CN" sz="2400" dirty="0">
                <a:ea typeface="+mj-ea"/>
              </a:rPr>
              <a:t>/</a:t>
            </a:r>
            <a:r>
              <a:rPr lang="zh-CN" altLang="en-US" sz="2400" dirty="0">
                <a:ea typeface="+mj-ea"/>
              </a:rPr>
              <a:t> 训练方式 </a:t>
            </a:r>
            <a:r>
              <a:rPr lang="en-US" altLang="zh-CN" sz="2400" dirty="0">
                <a:ea typeface="+mj-ea"/>
              </a:rPr>
              <a:t>/</a:t>
            </a:r>
            <a:r>
              <a:rPr lang="zh-CN" altLang="en-US" sz="2400" dirty="0">
                <a:ea typeface="+mj-ea"/>
              </a:rPr>
              <a:t> </a:t>
            </a:r>
            <a:r>
              <a:rPr lang="en-US" altLang="zh-CN" sz="2400" dirty="0">
                <a:ea typeface="+mj-ea"/>
              </a:rPr>
              <a:t>AI4SCI</a:t>
            </a:r>
            <a:endParaRPr lang="zh-CN" altLang="en-US" sz="24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976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671D7C-E464-8E45-9ED2-1C4C019B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更大的模型：大模型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3DC292-6B32-E044-9C8A-9E685E5783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大模型是指具有大量参数和复杂结构的机器学习模型。这些模型可以应用于处理大规模的数据和复杂的问题。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92F875-2DF2-1143-AD61-54021DF7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551482"/>
            <a:ext cx="6243145" cy="3803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E8C544-ECA4-6D41-A0D4-59D85E135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491" y="2690646"/>
            <a:ext cx="4110576" cy="33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3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灵活结构和建模能力：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科学计算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AI for Science</a:t>
            </a:r>
            <a:r>
              <a:rPr lang="zh-CN" altLang="en-US" dirty="0"/>
              <a:t>指的是运用</a:t>
            </a:r>
            <a:r>
              <a:rPr lang="en-US" altLang="zh-CN" dirty="0"/>
              <a:t>AI</a:t>
            </a:r>
            <a:r>
              <a:rPr lang="zh-CN" altLang="en-US" dirty="0"/>
              <a:t>算法从海量数据中快速找出潜在规律，科学家可从</a:t>
            </a:r>
            <a:r>
              <a:rPr lang="en-US" altLang="zh-CN" dirty="0"/>
              <a:t>AI</a:t>
            </a:r>
            <a:r>
              <a:rPr lang="zh-CN" altLang="en-US" dirty="0"/>
              <a:t>预测的规律中甄别出正确的结果。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B21627-3AE8-AC48-B41D-4B2052201B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904" y="2412321"/>
            <a:ext cx="6150933" cy="39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84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灵活结构和建模能力：图神经网络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图神经网络等网络不断抽象多样且灵活的数据结构，应对更为复杂的建模需求。进而衍生了新的算子（例如：图卷积等）与计算框架（例如：图神经网络框架等）。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313D14-248E-124E-8BE9-FBC6603B2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9239" y="2356110"/>
            <a:ext cx="6538283" cy="39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9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灵活结构和建模能力：图神经网络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图神经网络等网络不断抽象多样且灵活的数据结构，应对更为复杂的建模需求。进而衍生了新的算子（例如：图卷积等）与计算框架（例如：图神经网络框架等）。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2D0B4E-8F5D-654F-AE7B-C1D2B04BA2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193" y="2595089"/>
            <a:ext cx="7740376" cy="38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2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更多样的训练方式：深度强化学习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47B0F65-90DA-E349-8494-2CF9BB4FD3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深度强化学习将深度学习的感知能力和强化学习的决策能力相结合，可以直接根据输入的图像进行控制，是一种更接近人类思维方式的人工智能方法。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D51254-98C6-2048-BAB0-65744FAC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25" y="2536886"/>
            <a:ext cx="10261911" cy="37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更多样的训练方式：生成式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7F584F-8DA9-9143-8E5C-096391A7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521928"/>
            <a:ext cx="10963473" cy="46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8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DC781D-6376-C642-9C6C-3AC81B50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更多样的训练方式：生成式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7ADAF-2570-6541-AEDB-C2ED4EE5D4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生成式 </a:t>
            </a:r>
            <a:r>
              <a:rPr lang="en-US" altLang="zh-CN" dirty="0"/>
              <a:t>AI</a:t>
            </a:r>
            <a:r>
              <a:rPr lang="zh-CN" altLang="en-US" dirty="0"/>
              <a:t> 是指使用 </a:t>
            </a:r>
            <a:r>
              <a:rPr lang="en-US" altLang="zh-CN" dirty="0"/>
              <a:t>AI </a:t>
            </a:r>
            <a:r>
              <a:rPr lang="zh-CN" altLang="en-US" dirty="0"/>
              <a:t>来创作新内容，例如文本、图片、音乐、音频和视频。 生成式 </a:t>
            </a:r>
            <a:r>
              <a:rPr lang="en-US" altLang="zh-CN" dirty="0"/>
              <a:t>AI </a:t>
            </a:r>
            <a:r>
              <a:rPr lang="zh-CN" altLang="en-US" dirty="0"/>
              <a:t>基于可以执行多任务处理和执行开箱即用任务。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62CCCD-2FC7-364C-9696-FA6A55BE1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097" y="2420322"/>
            <a:ext cx="7855854" cy="39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0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系统概述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历史，现状与发展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算法与体系结构的进步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系统的组成与生态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大模型对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系统的挑战</a:t>
            </a:r>
            <a:endParaRPr lang="en-US" altLang="zh-CN" sz="28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芯片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编译器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推理引擎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开发框架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异构集群调度与管理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大模型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323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0208BC7-F501-2349-94BA-46D35B2F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Still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curious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about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45CA6A-5C2F-9D4C-B983-640927CC02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400" dirty="0">
                <a:latin typeface="Gill Sans MT" panose="020B0502020104020203" pitchFamily="34" charset="0"/>
              </a:rPr>
              <a:t>卷 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算法好有意思呢？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latin typeface="Gill Sans MT" panose="020B0502020104020203" pitchFamily="34" charset="0"/>
              </a:rPr>
              <a:t>卷 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系统保饭碗呢？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4BA747-9700-BE45-9C81-0B2C9FBCF9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303" y="3648671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BD9F143-465F-0949-BE7A-AF3162D1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移动应用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1643D0-3FF8-FE45-844A-F77232F3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53" b="10157"/>
          <a:stretch/>
        </p:blipFill>
        <p:spPr>
          <a:xfrm>
            <a:off x="1028945" y="1381878"/>
            <a:ext cx="2346960" cy="49394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2C40D3-8C2C-8B41-8631-8CFB77F98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01" r="-148" b="10157"/>
          <a:stretch/>
        </p:blipFill>
        <p:spPr>
          <a:xfrm>
            <a:off x="3411992" y="1381878"/>
            <a:ext cx="2346960" cy="49394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C940B44-C702-3C43-9072-351E074C6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81"/>
          <a:stretch/>
        </p:blipFill>
        <p:spPr>
          <a:xfrm>
            <a:off x="5925670" y="1377459"/>
            <a:ext cx="2472294" cy="489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53B602-C890-854A-A082-640D4A414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1"/>
          <a:stretch/>
        </p:blipFill>
        <p:spPr>
          <a:xfrm>
            <a:off x="8564682" y="1377459"/>
            <a:ext cx="2472295" cy="489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7809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33CCE8-5D35-3344-B310-78CF9A839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1DA02A-7D82-5C4F-8DAC-9F0302D9F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70" b="5796"/>
          <a:stretch/>
        </p:blipFill>
        <p:spPr>
          <a:xfrm>
            <a:off x="452845" y="1879426"/>
            <a:ext cx="3505971" cy="4357938"/>
          </a:xfrm>
          <a:prstGeom prst="rect">
            <a:avLst/>
          </a:prstGeom>
        </p:spPr>
      </p:pic>
      <p:sp>
        <p:nvSpPr>
          <p:cNvPr id="7" name="内容占位符 4">
            <a:extLst>
              <a:ext uri="{FF2B5EF4-FFF2-40B4-BE49-F238E27FC236}">
                <a16:creationId xmlns:a16="http://schemas.microsoft.com/office/drawing/2014/main" id="{63A61AF6-6712-324C-AB14-3F7EDD790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5550" y="1225929"/>
            <a:ext cx="3093266" cy="739878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>
                <a:ea typeface="+mj-ea"/>
              </a:rPr>
              <a:t>MNIST</a:t>
            </a:r>
            <a:endParaRPr lang="zh-CN" altLang="en-US" sz="2400" dirty="0">
              <a:ea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9695AC-DE5B-A448-866E-F53A7A09C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98"/>
          <a:stretch/>
        </p:blipFill>
        <p:spPr>
          <a:xfrm>
            <a:off x="4249783" y="1965807"/>
            <a:ext cx="3387433" cy="4271557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385FA962-506A-734A-B497-4E090E064056}"/>
              </a:ext>
            </a:extLst>
          </p:cNvPr>
          <p:cNvSpPr txBox="1">
            <a:spLocks/>
          </p:cNvSpPr>
          <p:nvPr/>
        </p:nvSpPr>
        <p:spPr>
          <a:xfrm>
            <a:off x="4396866" y="1139548"/>
            <a:ext cx="3093266" cy="739878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2400" dirty="0">
                <a:ea typeface="+mj-ea"/>
              </a:rPr>
              <a:t>ImageNet</a:t>
            </a:r>
            <a:endParaRPr lang="en-US" sz="2400" dirty="0">
              <a:ea typeface="+mj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1DC6C0-9EC4-A446-80D9-41DB68B5E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47"/>
          <a:stretch/>
        </p:blipFill>
        <p:spPr>
          <a:xfrm>
            <a:off x="8084641" y="1965807"/>
            <a:ext cx="3246572" cy="4271558"/>
          </a:xfrm>
          <a:prstGeom prst="rect">
            <a:avLst/>
          </a:prstGeom>
        </p:spPr>
      </p:pic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F315785F-D8FA-D844-AC93-4F27A13F1BA0}"/>
              </a:ext>
            </a:extLst>
          </p:cNvPr>
          <p:cNvSpPr txBox="1">
            <a:spLocks/>
          </p:cNvSpPr>
          <p:nvPr/>
        </p:nvSpPr>
        <p:spPr>
          <a:xfrm>
            <a:off x="8084641" y="1147604"/>
            <a:ext cx="3093266" cy="739878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dirty="0"/>
              <a:t>PASCAL3D</a:t>
            </a:r>
            <a:r>
              <a:rPr lang="en-US" altLang="zh-CN" sz="2400" dirty="0"/>
              <a:t>+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9363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BA5C239-F9E4-E24A-A607-6E165A5B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算力提升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0B577C1-95E1-3645-A6B4-650DB6E996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8" y="1458982"/>
            <a:ext cx="7218445" cy="4840604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CE0E36-60A6-1848-99C9-D37CB4256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141" y="1553323"/>
            <a:ext cx="3824083" cy="4638471"/>
          </a:xfrm>
          <a:prstGeom prst="rect">
            <a:avLst/>
          </a:prstGeom>
        </p:spPr>
      </p:pic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F4EAFF95-9AFE-AA4C-8159-E84983A27DEF}"/>
              </a:ext>
            </a:extLst>
          </p:cNvPr>
          <p:cNvSpPr txBox="1">
            <a:spLocks/>
          </p:cNvSpPr>
          <p:nvPr/>
        </p:nvSpPr>
        <p:spPr>
          <a:xfrm>
            <a:off x="749538" y="1147604"/>
            <a:ext cx="6721395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2400" dirty="0"/>
              <a:t>CPU</a:t>
            </a:r>
            <a:endParaRPr lang="en-US" sz="2400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69943FEC-A4C9-EC43-8D93-F072E4A2F595}"/>
              </a:ext>
            </a:extLst>
          </p:cNvPr>
          <p:cNvSpPr txBox="1">
            <a:spLocks/>
          </p:cNvSpPr>
          <p:nvPr/>
        </p:nvSpPr>
        <p:spPr>
          <a:xfrm>
            <a:off x="7737957" y="1147604"/>
            <a:ext cx="3557060" cy="589190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2400" dirty="0"/>
              <a:t>GPU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609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777ED92B-92FB-8C4F-8239-77690F664FFA}"/>
              </a:ext>
            </a:extLst>
          </p:cNvPr>
          <p:cNvSpPr>
            <a:spLocks noGrp="1"/>
          </p:cNvSpPr>
          <p:nvPr/>
        </p:nvSpPr>
        <p:spPr>
          <a:xfrm>
            <a:off x="616644" y="1268759"/>
            <a:ext cx="10963473" cy="5184577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历史，现状与发展</a:t>
            </a:r>
            <a:endParaRPr lang="en-US" altLang="zh-CN" sz="3200" b="1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 algorithm, model status -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算法现状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 algorithm, model trends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算法趋势</a:t>
            </a:r>
            <a:endParaRPr lang="en-US" altLang="zh-CN" sz="2400" dirty="0">
              <a:solidFill>
                <a:srgbClr val="595757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991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C11CA7-818A-744A-BAB3-920D94AAC3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4.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算法模型现状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274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203492-8015-9843-808F-5C55C570A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04"/>
          <a:stretch/>
        </p:blipFill>
        <p:spPr>
          <a:xfrm>
            <a:off x="611044" y="1910334"/>
            <a:ext cx="4857658" cy="1609375"/>
          </a:xfrm>
          <a:prstGeom prst="rect">
            <a:avLst/>
          </a:prstGeom>
        </p:spPr>
      </p:pic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79A85BD-65FB-3D45-9A18-54CF90EC4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78779"/>
            <a:ext cx="4852176" cy="739878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dirty="0"/>
              <a:t>CNN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72BE92-FC33-9C4E-8D69-1C75699B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26" y="1858571"/>
            <a:ext cx="6027621" cy="1808286"/>
          </a:xfrm>
          <a:prstGeom prst="rect">
            <a:avLst/>
          </a:prstGeom>
        </p:spPr>
      </p:pic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D0DBC357-0332-BE41-99A8-AEC645E9952B}"/>
              </a:ext>
            </a:extLst>
          </p:cNvPr>
          <p:cNvSpPr txBox="1">
            <a:spLocks/>
          </p:cNvSpPr>
          <p:nvPr/>
        </p:nvSpPr>
        <p:spPr>
          <a:xfrm>
            <a:off x="6560446" y="1178779"/>
            <a:ext cx="4852176" cy="739878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2400" dirty="0"/>
              <a:t>RNN</a:t>
            </a:r>
            <a:endParaRPr lang="en-US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FF80E2E-975C-4741-92C3-1AA1C49240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80"/>
          <a:stretch/>
        </p:blipFill>
        <p:spPr>
          <a:xfrm>
            <a:off x="464162" y="4423187"/>
            <a:ext cx="5000176" cy="1609375"/>
          </a:xfrm>
          <a:prstGeom prst="rect">
            <a:avLst/>
          </a:prstGeom>
        </p:spPr>
      </p:pic>
      <p:sp>
        <p:nvSpPr>
          <p:cNvPr id="15" name="内容占位符 4">
            <a:extLst>
              <a:ext uri="{FF2B5EF4-FFF2-40B4-BE49-F238E27FC236}">
                <a16:creationId xmlns:a16="http://schemas.microsoft.com/office/drawing/2014/main" id="{20F79781-DCC1-1946-A9F6-B692A2CE85BD}"/>
              </a:ext>
            </a:extLst>
          </p:cNvPr>
          <p:cNvSpPr txBox="1">
            <a:spLocks/>
          </p:cNvSpPr>
          <p:nvPr/>
        </p:nvSpPr>
        <p:spPr>
          <a:xfrm>
            <a:off x="612162" y="3717267"/>
            <a:ext cx="4852176" cy="739878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2400" dirty="0"/>
              <a:t>GNN</a:t>
            </a:r>
            <a:endParaRPr lang="en-US" sz="2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8129EDA-6463-F84B-B5DA-BCBD94F8AF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191" b="6038"/>
          <a:stretch/>
        </p:blipFill>
        <p:spPr>
          <a:xfrm>
            <a:off x="6210467" y="4423187"/>
            <a:ext cx="5187706" cy="1627458"/>
          </a:xfrm>
          <a:prstGeom prst="rect">
            <a:avLst/>
          </a:prstGeom>
        </p:spPr>
      </p:pic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C4949181-1B10-444E-BF89-8FCF4F76F2DC}"/>
              </a:ext>
            </a:extLst>
          </p:cNvPr>
          <p:cNvSpPr txBox="1">
            <a:spLocks/>
          </p:cNvSpPr>
          <p:nvPr/>
        </p:nvSpPr>
        <p:spPr>
          <a:xfrm>
            <a:off x="6412401" y="3717267"/>
            <a:ext cx="4852176" cy="739878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altLang="zh-CN" sz="2400" dirty="0"/>
              <a:t>Diffusion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78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3307211"/>
            <a:ext cx="3317744" cy="74715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sz="3600" b="1" dirty="0"/>
              <a:t>卷积神经网络</a:t>
            </a:r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7DC868FC-A535-0349-B993-325A20019DE0}"/>
              </a:ext>
            </a:extLst>
          </p:cNvPr>
          <p:cNvSpPr txBox="1">
            <a:spLocks/>
          </p:cNvSpPr>
          <p:nvPr/>
        </p:nvSpPr>
        <p:spPr>
          <a:xfrm>
            <a:off x="4446499" y="3307211"/>
            <a:ext cx="3317744" cy="74715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3600" b="1" dirty="0"/>
              <a:t>循环神经网络</a:t>
            </a:r>
          </a:p>
        </p:txBody>
      </p:sp>
      <p:sp>
        <p:nvSpPr>
          <p:cNvPr id="8" name="内容占位符 5">
            <a:extLst>
              <a:ext uri="{FF2B5EF4-FFF2-40B4-BE49-F238E27FC236}">
                <a16:creationId xmlns:a16="http://schemas.microsoft.com/office/drawing/2014/main" id="{0F9AD0EE-5CF2-C942-9DA0-D01AA4698884}"/>
              </a:ext>
            </a:extLst>
          </p:cNvPr>
          <p:cNvSpPr txBox="1">
            <a:spLocks/>
          </p:cNvSpPr>
          <p:nvPr/>
        </p:nvSpPr>
        <p:spPr>
          <a:xfrm>
            <a:off x="8269363" y="3307211"/>
            <a:ext cx="3317744" cy="74715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3600" b="1" dirty="0"/>
              <a:t>混合结构</a:t>
            </a:r>
          </a:p>
        </p:txBody>
      </p:sp>
    </p:spTree>
    <p:extLst>
      <p:ext uri="{BB962C8B-B14F-4D97-AF65-F5344CB8AC3E}">
        <p14:creationId xmlns:p14="http://schemas.microsoft.com/office/powerpoint/2010/main" val="415146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以卷积层（</a:t>
            </a:r>
            <a:r>
              <a:rPr lang="en-US" altLang="zh-CN" dirty="0"/>
              <a:t>Convolution Layer</a:t>
            </a:r>
            <a:r>
              <a:rPr lang="zh-CN" altLang="en-US" dirty="0"/>
              <a:t>），池化层（</a:t>
            </a:r>
            <a:r>
              <a:rPr lang="en-US" altLang="zh-CN" dirty="0"/>
              <a:t>Pooling Layer</a:t>
            </a:r>
            <a:r>
              <a:rPr lang="zh-CN" altLang="en-US" dirty="0"/>
              <a:t>），全连接层（</a:t>
            </a:r>
            <a:r>
              <a:rPr lang="en-US" altLang="zh-CN" dirty="0"/>
              <a:t>Fully Connected Layer</a:t>
            </a:r>
            <a:r>
              <a:rPr lang="zh-CN" altLang="en-US" dirty="0"/>
              <a:t>）等算子（</a:t>
            </a:r>
            <a:r>
              <a:rPr lang="en-US" altLang="zh-CN" dirty="0"/>
              <a:t>Operator</a:t>
            </a:r>
            <a:r>
              <a:rPr lang="zh-CN" altLang="en-US" dirty="0"/>
              <a:t>）组合形成，并在 </a:t>
            </a:r>
            <a:r>
              <a:rPr lang="en-US" altLang="zh-CN" dirty="0"/>
              <a:t>CV</a:t>
            </a:r>
            <a:r>
              <a:rPr lang="zh-CN" altLang="en-US" dirty="0"/>
              <a:t> 领域取得明显效果和广泛应用的模型结构。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3A2C4D-AF5D-384E-9364-9AB6AF0B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09" y="3111062"/>
            <a:ext cx="9762344" cy="29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9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循环神经网络（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以循环神经网络，长短时记忆（</a:t>
            </a:r>
            <a:r>
              <a:rPr lang="en-US" altLang="zh-CN" dirty="0"/>
              <a:t>LSTM</a:t>
            </a:r>
            <a:r>
              <a:rPr lang="zh-CN" altLang="en-US" dirty="0"/>
              <a:t>）等基本单元组合形成的适合时序数据预测（例如，自然语言处理，语音识别，监控时序数据等）模型结构。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FA611C-61D0-2343-B042-A7721D4C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24" y="3079532"/>
            <a:ext cx="9669514" cy="290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CF5D6A7-A016-2747-AB8F-B8F7B3C3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基本模型结构类型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AB8BFC-8E1B-E347-AF98-0AD03643C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循环神经网络（</a:t>
            </a:r>
            <a:r>
              <a:rPr lang="en-US" altLang="zh-CN" dirty="0"/>
              <a:t>Recurrent Neural Network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以循环神经网络，长短时记忆（</a:t>
            </a:r>
            <a:r>
              <a:rPr lang="en-US" altLang="zh-CN" dirty="0"/>
              <a:t>LSTM</a:t>
            </a:r>
            <a:r>
              <a:rPr lang="zh-CN" altLang="en-US" dirty="0"/>
              <a:t>）等基本单元组合形成的适合时序数据预测（例如，自然语言处理，语音识别，监控时序数据等）模型结构。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A613B8-22D2-424C-AC39-F0800A1B97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9899" y="3111061"/>
            <a:ext cx="9296964" cy="27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22203</TotalTime>
  <Words>652</Words>
  <Application>Microsoft Macintosh PowerPoint</Application>
  <PresentationFormat>自定义</PresentationFormat>
  <Paragraphs>73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PowerPoint 演示文稿</vt:lpstr>
      <vt:lpstr>基本模型结构类型</vt:lpstr>
      <vt:lpstr>基本模型结构类型</vt:lpstr>
      <vt:lpstr>基本模型结构类型</vt:lpstr>
      <vt:lpstr>基本模型结构类型</vt:lpstr>
      <vt:lpstr>基本模型结构类型</vt:lpstr>
      <vt:lpstr>基本模型结构类型</vt:lpstr>
      <vt:lpstr>PowerPoint 演示文稿</vt:lpstr>
      <vt:lpstr>发展趋势</vt:lpstr>
      <vt:lpstr>更大的模型：大模型</vt:lpstr>
      <vt:lpstr>灵活结构和建模能力：AI + 科学计算</vt:lpstr>
      <vt:lpstr>灵活结构和建模能力：图神经网络</vt:lpstr>
      <vt:lpstr>灵活结构和建模能力：图神经网络</vt:lpstr>
      <vt:lpstr>更多样的训练方式：深度强化学习</vt:lpstr>
      <vt:lpstr>更多样的训练方式：生成式AI</vt:lpstr>
      <vt:lpstr>更多样的训练方式：生成式AI</vt:lpstr>
      <vt:lpstr>Still curious about AI？</vt:lpstr>
      <vt:lpstr>移动应用</vt:lpstr>
      <vt:lpstr>数据</vt:lpstr>
      <vt:lpstr>算力提升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6919</cp:revision>
  <dcterms:created xsi:type="dcterms:W3CDTF">2020-08-28T08:44:19Z</dcterms:created>
  <dcterms:modified xsi:type="dcterms:W3CDTF">2024-03-22T11:18:31Z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